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5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1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1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0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4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32954"/>
              </p:ext>
            </p:extLst>
          </p:nvPr>
        </p:nvGraphicFramePr>
        <p:xfrm>
          <a:off x="160169" y="254811"/>
          <a:ext cx="11866883" cy="655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614">
                  <a:extLst>
                    <a:ext uri="{9D8B030D-6E8A-4147-A177-3AD203B41FA5}">
                      <a16:colId xmlns:a16="http://schemas.microsoft.com/office/drawing/2014/main" val="3349782388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460085461"/>
                    </a:ext>
                  </a:extLst>
                </a:gridCol>
                <a:gridCol w="1739348">
                  <a:extLst>
                    <a:ext uri="{9D8B030D-6E8A-4147-A177-3AD203B41FA5}">
                      <a16:colId xmlns:a16="http://schemas.microsoft.com/office/drawing/2014/main" val="393374166"/>
                    </a:ext>
                  </a:extLst>
                </a:gridCol>
                <a:gridCol w="1699591">
                  <a:extLst>
                    <a:ext uri="{9D8B030D-6E8A-4147-A177-3AD203B41FA5}">
                      <a16:colId xmlns:a16="http://schemas.microsoft.com/office/drawing/2014/main" val="1604249196"/>
                    </a:ext>
                  </a:extLst>
                </a:gridCol>
                <a:gridCol w="1987236">
                  <a:extLst>
                    <a:ext uri="{9D8B030D-6E8A-4147-A177-3AD203B41FA5}">
                      <a16:colId xmlns:a16="http://schemas.microsoft.com/office/drawing/2014/main" val="1458849376"/>
                    </a:ext>
                  </a:extLst>
                </a:gridCol>
                <a:gridCol w="1739938">
                  <a:extLst>
                    <a:ext uri="{9D8B030D-6E8A-4147-A177-3AD203B41FA5}">
                      <a16:colId xmlns:a16="http://schemas.microsoft.com/office/drawing/2014/main" val="1827913974"/>
                    </a:ext>
                  </a:extLst>
                </a:gridCol>
                <a:gridCol w="1650600">
                  <a:extLst>
                    <a:ext uri="{9D8B030D-6E8A-4147-A177-3AD203B41FA5}">
                      <a16:colId xmlns:a16="http://schemas.microsoft.com/office/drawing/2014/main" val="2084734702"/>
                    </a:ext>
                  </a:extLst>
                </a:gridCol>
              </a:tblGrid>
              <a:tr h="200837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37930"/>
                  </a:ext>
                </a:extLst>
              </a:tr>
              <a:tr h="31560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3 Topics across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6 Terms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</a:t>
                      </a:r>
                      <a:r>
                        <a:rPr lang="en-GB" sz="800" baseline="0" dirty="0" smtClean="0"/>
                        <a:t> Question 1</a:t>
                      </a:r>
                    </a:p>
                    <a:p>
                      <a:r>
                        <a:rPr lang="en-GB" sz="800" baseline="0" dirty="0" smtClean="0"/>
                        <a:t>Themed Project + Drawing Test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1</a:t>
                      </a:r>
                    </a:p>
                    <a:p>
                      <a:r>
                        <a:rPr lang="en-GB" sz="800" dirty="0" smtClean="0"/>
                        <a:t>Themed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1</a:t>
                      </a:r>
                    </a:p>
                    <a:p>
                      <a:r>
                        <a:rPr lang="en-GB" sz="800" dirty="0" smtClean="0"/>
                        <a:t>Sustained Outcome</a:t>
                      </a:r>
                      <a:r>
                        <a:rPr lang="en-GB" sz="800" baseline="0" dirty="0" smtClean="0"/>
                        <a:t>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2</a:t>
                      </a:r>
                    </a:p>
                    <a:p>
                      <a:r>
                        <a:rPr lang="en-GB" sz="800" dirty="0" smtClean="0"/>
                        <a:t>Themed Project = Drawing Test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2</a:t>
                      </a:r>
                    </a:p>
                    <a:p>
                      <a:r>
                        <a:rPr lang="en-GB" sz="800" smtClean="0"/>
                        <a:t>Themed </a:t>
                      </a:r>
                      <a:r>
                        <a:rPr lang="en-GB" sz="800" smtClean="0"/>
                        <a:t>Project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2</a:t>
                      </a:r>
                    </a:p>
                    <a:p>
                      <a:r>
                        <a:rPr lang="en-GB" sz="800" dirty="0" smtClean="0"/>
                        <a:t>Sustained Outcome</a:t>
                      </a:r>
                      <a:r>
                        <a:rPr lang="en-GB" sz="800" baseline="0" dirty="0" smtClean="0"/>
                        <a:t>s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5434"/>
                  </a:ext>
                </a:extLst>
              </a:tr>
              <a:tr h="1353341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Resources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Power</a:t>
                      </a:r>
                      <a:r>
                        <a:rPr lang="en-GB" sz="800" baseline="0" dirty="0" smtClean="0"/>
                        <a:t> point presentation showing a choice of 7 GCSE AQA questions</a:t>
                      </a:r>
                    </a:p>
                    <a:p>
                      <a:r>
                        <a:rPr lang="en-GB" sz="800" baseline="0" dirty="0" smtClean="0"/>
                        <a:t>Introduction of AQA Format of AO and Marking Scheme</a:t>
                      </a:r>
                    </a:p>
                    <a:p>
                      <a:r>
                        <a:rPr lang="en-GB" sz="800" baseline="0" dirty="0" smtClean="0"/>
                        <a:t>Good examples of Previous Student Sketchbooks.</a:t>
                      </a:r>
                    </a:p>
                    <a:p>
                      <a:r>
                        <a:rPr lang="en-GB" sz="800" baseline="0" dirty="0" smtClean="0"/>
                        <a:t>Teacher  and student examples of Mind maps, Research pages, Presentation</a:t>
                      </a:r>
                    </a:p>
                    <a:p>
                      <a:r>
                        <a:rPr lang="en-GB" sz="800" baseline="0" dirty="0" smtClean="0"/>
                        <a:t>Artists Research Q and A for info</a:t>
                      </a:r>
                    </a:p>
                    <a:p>
                      <a:r>
                        <a:rPr lang="en-GB" sz="800" baseline="0" dirty="0" smtClean="0"/>
                        <a:t>Artist Analyse artwork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Analyse an Artists style sheet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Artists Recreations</a:t>
                      </a:r>
                    </a:p>
                    <a:p>
                      <a:r>
                        <a:rPr lang="en-GB" sz="800" baseline="0" dirty="0" smtClean="0"/>
                        <a:t>Print workshop</a:t>
                      </a:r>
                    </a:p>
                    <a:p>
                      <a:r>
                        <a:rPr lang="en-GB" sz="800" baseline="0" dirty="0" smtClean="0"/>
                        <a:t>Paint Workshop</a:t>
                      </a:r>
                    </a:p>
                    <a:p>
                      <a:r>
                        <a:rPr lang="en-GB" sz="800" baseline="0" dirty="0" smtClean="0"/>
                        <a:t>Collage Workshop</a:t>
                      </a:r>
                    </a:p>
                    <a:p>
                      <a:r>
                        <a:rPr lang="en-GB" sz="800" baseline="0" dirty="0" smtClean="0"/>
                        <a:t>Cardboard construction 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How –To –Make sheets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Evaluation Prompt Worksheet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Questions, Sentence Starters, Key word banks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 for Final Piece or Pieces</a:t>
                      </a:r>
                    </a:p>
                    <a:p>
                      <a:r>
                        <a:rPr lang="en-GB" sz="800" dirty="0" smtClean="0"/>
                        <a:t>3D Printing </a:t>
                      </a:r>
                      <a:r>
                        <a:rPr lang="en-GB" sz="800" baseline="0" dirty="0" smtClean="0"/>
                        <a:t> Pens or Wire</a:t>
                      </a:r>
                    </a:p>
                    <a:p>
                      <a:r>
                        <a:rPr lang="en-GB" sz="800" baseline="0" dirty="0" smtClean="0"/>
                        <a:t>All students will liaise with Teacher as students themed projects will be 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Power</a:t>
                      </a:r>
                      <a:r>
                        <a:rPr lang="en-GB" sz="800" baseline="0" dirty="0" smtClean="0"/>
                        <a:t> point presentation showing a choice of 7 GCSE AQA questions</a:t>
                      </a:r>
                    </a:p>
                    <a:p>
                      <a:r>
                        <a:rPr lang="en-GB" sz="800" baseline="0" dirty="0" smtClean="0"/>
                        <a:t>Introduction of AQA Format of AO and Marking Scheme</a:t>
                      </a:r>
                    </a:p>
                    <a:p>
                      <a:r>
                        <a:rPr lang="en-GB" sz="800" baseline="0" dirty="0" smtClean="0"/>
                        <a:t>Good examples of Previous Student Sketchbooks.</a:t>
                      </a:r>
                    </a:p>
                    <a:p>
                      <a:r>
                        <a:rPr lang="en-GB" sz="800" baseline="0" dirty="0" smtClean="0"/>
                        <a:t>Teacher  and student examples of Mind maps, Research pages, Presentation </a:t>
                      </a:r>
                    </a:p>
                    <a:p>
                      <a:r>
                        <a:rPr lang="en-GB" sz="800" baseline="0" dirty="0" smtClean="0"/>
                        <a:t>Artists Research Q and A for info</a:t>
                      </a:r>
                    </a:p>
                    <a:p>
                      <a:r>
                        <a:rPr lang="en-GB" sz="800" baseline="0" dirty="0" smtClean="0"/>
                        <a:t>Artist Analyse artwork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Analyse an Artists style sheet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Artists Recreations</a:t>
                      </a:r>
                    </a:p>
                    <a:p>
                      <a:r>
                        <a:rPr lang="en-GB" sz="800" baseline="0" dirty="0" smtClean="0"/>
                        <a:t>Print workshop</a:t>
                      </a:r>
                    </a:p>
                    <a:p>
                      <a:r>
                        <a:rPr lang="en-GB" sz="800" baseline="0" dirty="0" smtClean="0"/>
                        <a:t>Paint Workshop</a:t>
                      </a:r>
                    </a:p>
                    <a:p>
                      <a:r>
                        <a:rPr lang="en-GB" sz="800" baseline="0" dirty="0" smtClean="0"/>
                        <a:t>Collage Workshop</a:t>
                      </a:r>
                    </a:p>
                    <a:p>
                      <a:r>
                        <a:rPr lang="en-GB" sz="800" baseline="0" dirty="0" smtClean="0"/>
                        <a:t>Cardboard construction 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How –To –Make sheets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Evaluation Prompt Worksheet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Questions, Sentence Starters, Key word banks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 for Final Piece or Pieces</a:t>
                      </a:r>
                    </a:p>
                    <a:p>
                      <a:r>
                        <a:rPr lang="en-GB" sz="800" dirty="0" smtClean="0"/>
                        <a:t>3D Printing </a:t>
                      </a:r>
                      <a:r>
                        <a:rPr lang="en-GB" sz="800" baseline="0" dirty="0" smtClean="0"/>
                        <a:t> Pens or Wire</a:t>
                      </a:r>
                    </a:p>
                    <a:p>
                      <a:r>
                        <a:rPr lang="en-GB" sz="800" baseline="0" dirty="0" smtClean="0"/>
                        <a:t>All students will liaise with Teacher as students themed projects will be 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40576"/>
                  </a:ext>
                </a:extLst>
              </a:tr>
              <a:tr h="176945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Key Knowledge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AO’s and how themed projects work</a:t>
                      </a:r>
                    </a:p>
                    <a:p>
                      <a:r>
                        <a:rPr lang="en-GB" sz="800" dirty="0" smtClean="0"/>
                        <a:t>Researching  Chosen Theme using Internet, books and Magazines</a:t>
                      </a:r>
                    </a:p>
                    <a:p>
                      <a:r>
                        <a:rPr lang="en-GB" sz="800" u="none" dirty="0" smtClean="0"/>
                        <a:t>Creative presentation of all work</a:t>
                      </a:r>
                    </a:p>
                    <a:p>
                      <a:r>
                        <a:rPr lang="en-GB" sz="800" dirty="0" smtClean="0"/>
                        <a:t>Creative Presentation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Inspiration Board on chosen Theme</a:t>
                      </a:r>
                    </a:p>
                    <a:p>
                      <a:r>
                        <a:rPr lang="en-GB" sz="800" dirty="0" smtClean="0"/>
                        <a:t>Artists Research minimum 3  - max 5</a:t>
                      </a:r>
                    </a:p>
                    <a:p>
                      <a:r>
                        <a:rPr lang="en-GB" sz="800" dirty="0" smtClean="0"/>
                        <a:t>Analysing Artists work</a:t>
                      </a:r>
                    </a:p>
                    <a:p>
                      <a:r>
                        <a:rPr lang="en-GB" sz="800" dirty="0" smtClean="0"/>
                        <a:t>Observation Drawing 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Tracing, Carbon paper, Freehand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Line   tonal and stencil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Taking own Photos about theme photo objects from different 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Computer Manipulation of Students Photos and using Drawing tablets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sng" dirty="0" smtClean="0"/>
                        <a:t>Printing Workshop</a:t>
                      </a:r>
                    </a:p>
                    <a:p>
                      <a:r>
                        <a:rPr lang="en-GB" sz="800" b="0" dirty="0" smtClean="0"/>
                        <a:t>Lino</a:t>
                      </a:r>
                      <a:r>
                        <a:rPr lang="en-GB" sz="800" b="0" baseline="0" dirty="0" smtClean="0"/>
                        <a:t> prints 1 and 2 colours</a:t>
                      </a:r>
                    </a:p>
                    <a:p>
                      <a:r>
                        <a:rPr lang="en-GB" sz="800" b="0" baseline="0" dirty="0" smtClean="0"/>
                        <a:t>Poly print blocks - Mono printing</a:t>
                      </a:r>
                    </a:p>
                    <a:p>
                      <a:r>
                        <a:rPr lang="en-GB" sz="800" b="0" baseline="0" dirty="0" smtClean="0"/>
                        <a:t>Making Print blocks and Stamps</a:t>
                      </a:r>
                    </a:p>
                    <a:p>
                      <a:r>
                        <a:rPr lang="en-GB" sz="800" b="0" baseline="0" dirty="0" smtClean="0"/>
                        <a:t>Stencil Printing</a:t>
                      </a:r>
                    </a:p>
                    <a:p>
                      <a:r>
                        <a:rPr lang="en-GB" sz="800" b="0" baseline="0" dirty="0" smtClean="0"/>
                        <a:t>Screen printing and using Masks</a:t>
                      </a:r>
                    </a:p>
                    <a:p>
                      <a:r>
                        <a:rPr lang="en-GB" sz="800" b="0" u="sng" baseline="0" dirty="0" smtClean="0"/>
                        <a:t>Paint Workshop</a:t>
                      </a:r>
                    </a:p>
                    <a:p>
                      <a:r>
                        <a:rPr lang="en-GB" sz="800" b="0" baseline="0" dirty="0" smtClean="0"/>
                        <a:t>Watercolours- wet on wet</a:t>
                      </a:r>
                    </a:p>
                    <a:p>
                      <a:r>
                        <a:rPr lang="en-GB" sz="800" b="0" baseline="0" dirty="0" smtClean="0"/>
                        <a:t>Acrylic – colour mixing</a:t>
                      </a:r>
                    </a:p>
                    <a:p>
                      <a:r>
                        <a:rPr lang="en-GB" sz="800" b="0" baseline="0" dirty="0" smtClean="0"/>
                        <a:t>Impasto Techniques</a:t>
                      </a:r>
                    </a:p>
                    <a:p>
                      <a:r>
                        <a:rPr lang="en-GB" sz="800" b="0" u="sng" baseline="0" dirty="0" smtClean="0"/>
                        <a:t>Collage and Mixed media Workshop</a:t>
                      </a:r>
                    </a:p>
                    <a:p>
                      <a:r>
                        <a:rPr lang="en-GB" sz="800" b="0" u="none" baseline="0" dirty="0" smtClean="0"/>
                        <a:t>Torn tonal collage, Layering materials</a:t>
                      </a:r>
                    </a:p>
                    <a:p>
                      <a:r>
                        <a:rPr lang="en-GB" sz="800" b="0" u="sng" baseline="0" dirty="0" smtClean="0"/>
                        <a:t>3D construction </a:t>
                      </a:r>
                      <a:r>
                        <a:rPr lang="en-GB" sz="800" b="0" u="sng" baseline="0" dirty="0" err="1" smtClean="0"/>
                        <a:t>Worksho</a:t>
                      </a:r>
                      <a:endParaRPr lang="en-GB" sz="800" b="0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  of Final Piece</a:t>
                      </a:r>
                      <a:r>
                        <a:rPr lang="en-GB" sz="800" baseline="0" dirty="0" smtClean="0"/>
                        <a:t> or Pieces</a:t>
                      </a:r>
                      <a:endParaRPr lang="en-GB" sz="800" dirty="0" smtClean="0"/>
                    </a:p>
                    <a:p>
                      <a:r>
                        <a:rPr lang="en-GB" sz="800" dirty="0" smtClean="0"/>
                        <a:t>Organising stages and steps</a:t>
                      </a:r>
                    </a:p>
                    <a:p>
                      <a:r>
                        <a:rPr lang="en-GB" sz="800" dirty="0" smtClean="0"/>
                        <a:t>Student and Teacher to organise</a:t>
                      </a:r>
                      <a:r>
                        <a:rPr lang="en-GB" sz="800" baseline="0" dirty="0" smtClean="0"/>
                        <a:t> materials and time plan for making and completion of project</a:t>
                      </a:r>
                    </a:p>
                    <a:p>
                      <a:r>
                        <a:rPr lang="en-GB" sz="800" baseline="0" dirty="0" smtClean="0"/>
                        <a:t>Student  and Teacher to photograph or photocopy stages of project</a:t>
                      </a:r>
                    </a:p>
                    <a:p>
                      <a:r>
                        <a:rPr lang="en-GB" sz="800" baseline="0" dirty="0" smtClean="0"/>
                        <a:t>Presentation of  photos with Annotation and Evaluation of Final Pieces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AO’s and how themed projects work</a:t>
                      </a:r>
                    </a:p>
                    <a:p>
                      <a:r>
                        <a:rPr lang="en-GB" sz="800" dirty="0" smtClean="0"/>
                        <a:t>Researching  Chosen Theme using Internet, books and Magazines</a:t>
                      </a:r>
                    </a:p>
                    <a:p>
                      <a:r>
                        <a:rPr lang="en-GB" sz="800" u="none" dirty="0" smtClean="0"/>
                        <a:t>Creative presentation of all work</a:t>
                      </a:r>
                    </a:p>
                    <a:p>
                      <a:r>
                        <a:rPr lang="en-GB" sz="800" dirty="0" smtClean="0"/>
                        <a:t>Creative Presentation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Inspiration Board on chosen Theme</a:t>
                      </a:r>
                    </a:p>
                    <a:p>
                      <a:r>
                        <a:rPr lang="en-GB" sz="800" dirty="0" smtClean="0"/>
                        <a:t>Artists Research minimum 3  - max 5</a:t>
                      </a:r>
                    </a:p>
                    <a:p>
                      <a:r>
                        <a:rPr lang="en-GB" sz="800" dirty="0" smtClean="0"/>
                        <a:t>Analysing Artists work</a:t>
                      </a:r>
                    </a:p>
                    <a:p>
                      <a:r>
                        <a:rPr lang="en-GB" sz="800" dirty="0" smtClean="0"/>
                        <a:t>Observation Drawing 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Tracing, Carbon paper, Freehand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Line   tonal and stencil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Taking own Photos about theme photo objects from different 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Computer Manipulation of Students Photos and using Drawing tablets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sng" dirty="0" smtClean="0"/>
                        <a:t>Printing Workshop</a:t>
                      </a:r>
                    </a:p>
                    <a:p>
                      <a:r>
                        <a:rPr lang="en-GB" sz="800" b="0" dirty="0" smtClean="0"/>
                        <a:t>Lino</a:t>
                      </a:r>
                      <a:r>
                        <a:rPr lang="en-GB" sz="800" b="0" baseline="0" dirty="0" smtClean="0"/>
                        <a:t> prints 1 and 2 colours</a:t>
                      </a:r>
                    </a:p>
                    <a:p>
                      <a:r>
                        <a:rPr lang="en-GB" sz="800" b="0" baseline="0" dirty="0" smtClean="0"/>
                        <a:t>Poly print blocks - Mono printing</a:t>
                      </a:r>
                    </a:p>
                    <a:p>
                      <a:r>
                        <a:rPr lang="en-GB" sz="800" b="0" baseline="0" dirty="0" smtClean="0"/>
                        <a:t>Making Print blocks and Stamps</a:t>
                      </a:r>
                    </a:p>
                    <a:p>
                      <a:r>
                        <a:rPr lang="en-GB" sz="800" b="0" baseline="0" dirty="0" smtClean="0"/>
                        <a:t>Stencil Printing</a:t>
                      </a:r>
                    </a:p>
                    <a:p>
                      <a:r>
                        <a:rPr lang="en-GB" sz="800" b="0" baseline="0" dirty="0" smtClean="0"/>
                        <a:t>Screen printing and using Masks</a:t>
                      </a:r>
                    </a:p>
                    <a:p>
                      <a:r>
                        <a:rPr lang="en-GB" sz="800" b="0" u="sng" baseline="0" dirty="0" smtClean="0"/>
                        <a:t>Paint Workshop</a:t>
                      </a:r>
                    </a:p>
                    <a:p>
                      <a:r>
                        <a:rPr lang="en-GB" sz="800" b="0" baseline="0" dirty="0" smtClean="0"/>
                        <a:t>Watercolours- wet on wet</a:t>
                      </a:r>
                    </a:p>
                    <a:p>
                      <a:r>
                        <a:rPr lang="en-GB" sz="800" b="0" baseline="0" dirty="0" smtClean="0"/>
                        <a:t>Acrylic – colour mixing</a:t>
                      </a:r>
                    </a:p>
                    <a:p>
                      <a:r>
                        <a:rPr lang="en-GB" sz="800" b="0" baseline="0" dirty="0" smtClean="0"/>
                        <a:t>Impasto Techniques</a:t>
                      </a:r>
                    </a:p>
                    <a:p>
                      <a:r>
                        <a:rPr lang="en-GB" sz="800" b="0" u="sng" baseline="0" dirty="0" smtClean="0"/>
                        <a:t>Collage and Mixed media Workshop</a:t>
                      </a:r>
                    </a:p>
                    <a:p>
                      <a:r>
                        <a:rPr lang="en-GB" sz="800" b="0" u="none" baseline="0" dirty="0" smtClean="0"/>
                        <a:t>Torn tonal collage, Layering materials</a:t>
                      </a:r>
                    </a:p>
                    <a:p>
                      <a:r>
                        <a:rPr lang="en-GB" sz="800" b="0" u="sng" baseline="0" dirty="0" smtClean="0"/>
                        <a:t>3D construction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  of Final Piece</a:t>
                      </a:r>
                      <a:r>
                        <a:rPr lang="en-GB" sz="800" baseline="0" dirty="0" smtClean="0"/>
                        <a:t> or Pieces</a:t>
                      </a:r>
                      <a:endParaRPr lang="en-GB" sz="800" dirty="0" smtClean="0"/>
                    </a:p>
                    <a:p>
                      <a:r>
                        <a:rPr lang="en-GB" sz="800" dirty="0" smtClean="0"/>
                        <a:t>Organising stages and steps</a:t>
                      </a:r>
                    </a:p>
                    <a:p>
                      <a:r>
                        <a:rPr lang="en-GB" sz="800" dirty="0" smtClean="0"/>
                        <a:t>Student and Teacher to organise</a:t>
                      </a:r>
                      <a:r>
                        <a:rPr lang="en-GB" sz="800" baseline="0" dirty="0" smtClean="0"/>
                        <a:t> materials and time plan for making and completion of project</a:t>
                      </a:r>
                    </a:p>
                    <a:p>
                      <a:r>
                        <a:rPr lang="en-GB" sz="800" baseline="0" dirty="0" smtClean="0"/>
                        <a:t>Student  and Teacher to photograph or photocopy stages of project</a:t>
                      </a:r>
                    </a:p>
                    <a:p>
                      <a:r>
                        <a:rPr lang="en-GB" sz="800" baseline="0" dirty="0" smtClean="0"/>
                        <a:t>Presentation of  photos with Annotation and Evaluation of Final Pieces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487906"/>
                  </a:ext>
                </a:extLst>
              </a:tr>
              <a:tr h="94981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Key Skills and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Outcomes</a:t>
                      </a:r>
                      <a:endParaRPr lang="en-GB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Researching Theme</a:t>
                      </a:r>
                    </a:p>
                    <a:p>
                      <a:r>
                        <a:rPr lang="en-GB" sz="800" baseline="0" dirty="0" smtClean="0"/>
                        <a:t>Creative Presentation of work</a:t>
                      </a:r>
                    </a:p>
                    <a:p>
                      <a:r>
                        <a:rPr lang="en-GB" sz="800" dirty="0" smtClean="0"/>
                        <a:t>Observation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Drawing diff.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styles</a:t>
                      </a:r>
                    </a:p>
                    <a:p>
                      <a:r>
                        <a:rPr lang="en-GB" sz="800" dirty="0" smtClean="0"/>
                        <a:t>Photographing</a:t>
                      </a:r>
                      <a:r>
                        <a:rPr lang="en-GB" sz="800" baseline="0" dirty="0" smtClean="0"/>
                        <a:t> </a:t>
                      </a:r>
                    </a:p>
                    <a:p>
                      <a:r>
                        <a:rPr lang="en-GB" sz="800" baseline="0" dirty="0" smtClean="0"/>
                        <a:t>IT drawing tablets and photo Shop</a:t>
                      </a:r>
                    </a:p>
                    <a:p>
                      <a:r>
                        <a:rPr lang="en-GB" sz="800" baseline="0" dirty="0" smtClean="0"/>
                        <a:t>Researching Artists linked to theme</a:t>
                      </a:r>
                    </a:p>
                    <a:p>
                      <a:r>
                        <a:rPr lang="en-GB" sz="800" baseline="0" dirty="0" smtClean="0"/>
                        <a:t>Written annotation opinion + 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Printing outcomes analyse +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present</a:t>
                      </a:r>
                    </a:p>
                    <a:p>
                      <a:r>
                        <a:rPr lang="en-GB" sz="800" dirty="0" smtClean="0"/>
                        <a:t>Paint outcomes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analyse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dirty="0" smtClean="0"/>
                        <a:t>Present</a:t>
                      </a:r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Collage outcomes analyse + present</a:t>
                      </a:r>
                    </a:p>
                    <a:p>
                      <a:r>
                        <a:rPr lang="en-GB" sz="800" baseline="0" dirty="0" smtClean="0"/>
                        <a:t>3D construction analyse + present</a:t>
                      </a:r>
                    </a:p>
                    <a:p>
                      <a:r>
                        <a:rPr lang="en-GB" sz="800" baseline="0" dirty="0" smtClean="0"/>
                        <a:t>Experiments from Workshops</a:t>
                      </a:r>
                    </a:p>
                    <a:p>
                      <a:r>
                        <a:rPr lang="en-GB" sz="800" baseline="0" dirty="0" smtClean="0"/>
                        <a:t>Evaluation of work</a:t>
                      </a:r>
                    </a:p>
                    <a:p>
                      <a:r>
                        <a:rPr lang="en-GB" sz="800" baseline="0" dirty="0" smtClean="0"/>
                        <a:t>Refining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</a:t>
                      </a:r>
                    </a:p>
                    <a:p>
                      <a:r>
                        <a:rPr lang="en-GB" sz="800" baseline="0" dirty="0" smtClean="0"/>
                        <a:t>Problem Solving</a:t>
                      </a:r>
                    </a:p>
                    <a:p>
                      <a:r>
                        <a:rPr lang="en-GB" sz="800" baseline="0" dirty="0" smtClean="0"/>
                        <a:t>Student to realise their Strengths and use these in their Final pieces</a:t>
                      </a:r>
                    </a:p>
                    <a:p>
                      <a:r>
                        <a:rPr lang="en-GB" sz="800" baseline="0" dirty="0" smtClean="0"/>
                        <a:t>Presenting work</a:t>
                      </a:r>
                    </a:p>
                    <a:p>
                      <a:r>
                        <a:rPr lang="en-GB" sz="800" baseline="0" dirty="0" smtClean="0"/>
                        <a:t>Refining skills</a:t>
                      </a:r>
                    </a:p>
                    <a:p>
                      <a:r>
                        <a:rPr lang="en-GB" sz="800" baseline="0" dirty="0" smtClean="0"/>
                        <a:t>Final evaluation of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Researching Theme</a:t>
                      </a:r>
                    </a:p>
                    <a:p>
                      <a:r>
                        <a:rPr lang="en-GB" sz="800" baseline="0" dirty="0" smtClean="0"/>
                        <a:t>Creative Presentation of work</a:t>
                      </a:r>
                    </a:p>
                    <a:p>
                      <a:r>
                        <a:rPr lang="en-GB" sz="800" dirty="0" smtClean="0"/>
                        <a:t>Observation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Drawing diff.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styles</a:t>
                      </a:r>
                    </a:p>
                    <a:p>
                      <a:r>
                        <a:rPr lang="en-GB" sz="800" dirty="0" smtClean="0"/>
                        <a:t>Photographing</a:t>
                      </a:r>
                      <a:r>
                        <a:rPr lang="en-GB" sz="800" baseline="0" dirty="0" smtClean="0"/>
                        <a:t> </a:t>
                      </a:r>
                    </a:p>
                    <a:p>
                      <a:r>
                        <a:rPr lang="en-GB" sz="800" baseline="0" dirty="0" smtClean="0"/>
                        <a:t>IT drawing tablets and photo Shop</a:t>
                      </a:r>
                    </a:p>
                    <a:p>
                      <a:r>
                        <a:rPr lang="en-GB" sz="800" baseline="0" dirty="0" smtClean="0"/>
                        <a:t>Researching Artists linked to theme</a:t>
                      </a:r>
                    </a:p>
                    <a:p>
                      <a:r>
                        <a:rPr lang="en-GB" sz="800" baseline="0" dirty="0" smtClean="0"/>
                        <a:t>Written annotation opinion + 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Printing outcomes analyse +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present</a:t>
                      </a:r>
                    </a:p>
                    <a:p>
                      <a:r>
                        <a:rPr lang="en-GB" sz="800" dirty="0" smtClean="0"/>
                        <a:t>Paint outcomes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analyse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dirty="0" smtClean="0"/>
                        <a:t>Present</a:t>
                      </a:r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Collage outcomes analyse + present</a:t>
                      </a:r>
                    </a:p>
                    <a:p>
                      <a:r>
                        <a:rPr lang="en-GB" sz="800" baseline="0" dirty="0" smtClean="0"/>
                        <a:t>3D construction analyse + present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Experiments from Workshops</a:t>
                      </a:r>
                    </a:p>
                    <a:p>
                      <a:r>
                        <a:rPr lang="en-GB" sz="800" baseline="0" dirty="0" smtClean="0"/>
                        <a:t>Evaluation of work</a:t>
                      </a:r>
                    </a:p>
                    <a:p>
                      <a:r>
                        <a:rPr lang="en-GB" sz="800" baseline="0" dirty="0" smtClean="0"/>
                        <a:t>Refining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</a:t>
                      </a:r>
                    </a:p>
                    <a:p>
                      <a:r>
                        <a:rPr lang="en-GB" sz="800" baseline="0" dirty="0" smtClean="0"/>
                        <a:t>Problem Solving</a:t>
                      </a:r>
                    </a:p>
                    <a:p>
                      <a:r>
                        <a:rPr lang="en-GB" sz="800" baseline="0" dirty="0" smtClean="0"/>
                        <a:t>Student to realise their Strengths and use these in their Final pieces</a:t>
                      </a:r>
                    </a:p>
                    <a:p>
                      <a:r>
                        <a:rPr lang="en-GB" sz="800" baseline="0" dirty="0" smtClean="0"/>
                        <a:t>Presenting work</a:t>
                      </a:r>
                    </a:p>
                    <a:p>
                      <a:r>
                        <a:rPr lang="en-GB" sz="800" baseline="0" dirty="0" smtClean="0"/>
                        <a:t>Refining skills</a:t>
                      </a:r>
                    </a:p>
                    <a:p>
                      <a:r>
                        <a:rPr lang="en-GB" sz="800" baseline="0" dirty="0" smtClean="0"/>
                        <a:t>Final evaluation of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02828"/>
                  </a:ext>
                </a:extLst>
              </a:tr>
              <a:tr h="319701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Link to AQA Exam Board Assessment Objectives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044725"/>
                  </a:ext>
                </a:extLst>
              </a:tr>
              <a:tr h="77465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Learning Experiences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559552"/>
                  </a:ext>
                </a:extLst>
              </a:tr>
              <a:tr h="382166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School Specific Assessment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Drawing test</a:t>
                      </a:r>
                    </a:p>
                    <a:p>
                      <a:r>
                        <a:rPr lang="en-GB" sz="800" dirty="0" smtClean="0"/>
                        <a:t>Evidence of Marking sketchbook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  <a:r>
                        <a:rPr lang="en-GB" sz="800" baseline="0" dirty="0" smtClean="0"/>
                        <a:t> and </a:t>
                      </a:r>
                      <a:r>
                        <a:rPr lang="en-GB" sz="800" dirty="0" smtClean="0"/>
                        <a:t>Sustained</a:t>
                      </a:r>
                      <a:r>
                        <a:rPr lang="en-GB" sz="800" baseline="0" dirty="0" smtClean="0"/>
                        <a:t> Pieces of Work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Drawing test</a:t>
                      </a:r>
                    </a:p>
                    <a:p>
                      <a:r>
                        <a:rPr lang="en-GB" sz="800" dirty="0" smtClean="0"/>
                        <a:t>Evidence of Marking sketchbook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  <a:r>
                        <a:rPr lang="en-GB" sz="800" baseline="0" dirty="0" smtClean="0"/>
                        <a:t> and </a:t>
                      </a:r>
                      <a:r>
                        <a:rPr lang="en-GB" sz="800" dirty="0" smtClean="0"/>
                        <a:t>Sustained</a:t>
                      </a:r>
                      <a:r>
                        <a:rPr lang="en-GB" sz="800" baseline="0" dirty="0" smtClean="0"/>
                        <a:t> Pieces of Work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255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169" y="0"/>
            <a:ext cx="10555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Curriculum  Map – Year 10 – </a:t>
            </a:r>
            <a:r>
              <a:rPr lang="en-GB" sz="1400" dirty="0"/>
              <a:t>Choice from 7 AQA Questions and a Personal Project meeting all AQA Assessment Objectives 1-4 equal weighting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6263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B65E352FF4C4084D201822517B98B" ma:contentTypeVersion="2" ma:contentTypeDescription="Create a new document." ma:contentTypeScope="" ma:versionID="e5b18f52795df8395c6d32914a31a401">
  <xsd:schema xmlns:xsd="http://www.w3.org/2001/XMLSchema" xmlns:xs="http://www.w3.org/2001/XMLSchema" xmlns:p="http://schemas.microsoft.com/office/2006/metadata/properties" xmlns:ns2="29710d06-ea80-450c-8eb6-43e7492fc2ce" targetNamespace="http://schemas.microsoft.com/office/2006/metadata/properties" ma:root="true" ma:fieldsID="1e072f6bbf6232e9810ac189d81fb182" ns2:_="">
    <xsd:import namespace="29710d06-ea80-450c-8eb6-43e7492fc2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10d06-ea80-450c-8eb6-43e7492fc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3F343-DAA5-4CEB-BBD8-C41DFD586B79}"/>
</file>

<file path=customXml/itemProps2.xml><?xml version="1.0" encoding="utf-8"?>
<ds:datastoreItem xmlns:ds="http://schemas.openxmlformats.org/officeDocument/2006/customXml" ds:itemID="{4A7D33B1-1257-4153-A5DF-01EB8FE4311B}"/>
</file>

<file path=customXml/itemProps3.xml><?xml version="1.0" encoding="utf-8"?>
<ds:datastoreItem xmlns:ds="http://schemas.openxmlformats.org/officeDocument/2006/customXml" ds:itemID="{A77B4100-96E0-4957-AE89-F243A29E090D}"/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1179</Words>
  <Application>Microsoft Office PowerPoint</Application>
  <PresentationFormat>Widescreen</PresentationFormat>
  <Paragraphs>212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Maplesden Noakes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Wood</dc:creator>
  <cp:lastModifiedBy>Beth Wood</cp:lastModifiedBy>
  <cp:revision>116</cp:revision>
  <dcterms:created xsi:type="dcterms:W3CDTF">2020-05-20T09:38:58Z</dcterms:created>
  <dcterms:modified xsi:type="dcterms:W3CDTF">2020-06-26T07:19:11Z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0x010100CCFB65E352FF4C4084D201822517B98B</vt:lpwstr>
  </property>
</Properties>
</file>