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9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63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52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61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31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501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54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97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81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38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5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29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0F5C8-5006-4222-BD4C-99ACCE83F4BF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C2330-5037-4EF6-BE50-F8950AA8D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24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877848"/>
              </p:ext>
            </p:extLst>
          </p:nvPr>
        </p:nvGraphicFramePr>
        <p:xfrm>
          <a:off x="160169" y="307777"/>
          <a:ext cx="11866883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614">
                  <a:extLst>
                    <a:ext uri="{9D8B030D-6E8A-4147-A177-3AD203B41FA5}">
                      <a16:colId xmlns:a16="http://schemas.microsoft.com/office/drawing/2014/main" val="3349782388"/>
                    </a:ext>
                  </a:extLst>
                </a:gridCol>
                <a:gridCol w="1868556">
                  <a:extLst>
                    <a:ext uri="{9D8B030D-6E8A-4147-A177-3AD203B41FA5}">
                      <a16:colId xmlns:a16="http://schemas.microsoft.com/office/drawing/2014/main" val="460085461"/>
                    </a:ext>
                  </a:extLst>
                </a:gridCol>
                <a:gridCol w="1739348">
                  <a:extLst>
                    <a:ext uri="{9D8B030D-6E8A-4147-A177-3AD203B41FA5}">
                      <a16:colId xmlns:a16="http://schemas.microsoft.com/office/drawing/2014/main" val="393374166"/>
                    </a:ext>
                  </a:extLst>
                </a:gridCol>
                <a:gridCol w="2078421">
                  <a:extLst>
                    <a:ext uri="{9D8B030D-6E8A-4147-A177-3AD203B41FA5}">
                      <a16:colId xmlns:a16="http://schemas.microsoft.com/office/drawing/2014/main" val="1604249196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1458849376"/>
                    </a:ext>
                  </a:extLst>
                </a:gridCol>
                <a:gridCol w="2156791">
                  <a:extLst>
                    <a:ext uri="{9D8B030D-6E8A-4147-A177-3AD203B41FA5}">
                      <a16:colId xmlns:a16="http://schemas.microsoft.com/office/drawing/2014/main" val="1827913974"/>
                    </a:ext>
                  </a:extLst>
                </a:gridCol>
                <a:gridCol w="973596">
                  <a:extLst>
                    <a:ext uri="{9D8B030D-6E8A-4147-A177-3AD203B41FA5}">
                      <a16:colId xmlns:a16="http://schemas.microsoft.com/office/drawing/2014/main" val="2084734702"/>
                    </a:ext>
                  </a:extLst>
                </a:gridCol>
              </a:tblGrid>
              <a:tr h="200837"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Autumn 1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Autumn 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1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Summer 1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Summer 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37930"/>
                  </a:ext>
                </a:extLst>
              </a:tr>
              <a:tr h="315602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3 Topics across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</a:rPr>
                        <a:t> 6 Terms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Personal Project</a:t>
                      </a:r>
                      <a:r>
                        <a:rPr lang="en-GB" sz="800" baseline="0" dirty="0" smtClean="0"/>
                        <a:t> - Themed Project meeting AO1-4 + Drawing Test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Personal Project with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Sustained Outcome</a:t>
                      </a:r>
                      <a:r>
                        <a:rPr lang="en-GB" sz="800" baseline="0" dirty="0" smtClean="0"/>
                        <a:t> completed by XMAS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AQA Question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EXTERNAL EXAM PREP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AQA Question 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EXTERNAL EXAM PREP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AQA Question 1</a:t>
                      </a:r>
                    </a:p>
                    <a:p>
                      <a:r>
                        <a:rPr lang="en-GB" sz="800" b="1" dirty="0" smtClean="0">
                          <a:solidFill>
                            <a:srgbClr val="FF0000"/>
                          </a:solidFill>
                        </a:rPr>
                        <a:t>EXTERNAL EXAM PREP + 10 Hr Exam</a:t>
                      </a:r>
                      <a:endParaRPr lang="en-GB" sz="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AQA Question </a:t>
                      </a:r>
                      <a:br>
                        <a:rPr lang="en-GB" sz="800" dirty="0" smtClean="0"/>
                      </a:br>
                      <a:r>
                        <a:rPr lang="en-GB" sz="800" baseline="0" dirty="0" smtClean="0"/>
                        <a:t>REVISION – FOR CORE SUBJECTS</a:t>
                      </a:r>
                      <a:endParaRPr lang="en-GB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85434"/>
                  </a:ext>
                </a:extLst>
              </a:tr>
              <a:tr h="1353341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Resources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Power</a:t>
                      </a:r>
                      <a:r>
                        <a:rPr lang="en-GB" sz="800" baseline="0" dirty="0" smtClean="0"/>
                        <a:t> point presentation showing a Good examples Previous Student Work</a:t>
                      </a:r>
                    </a:p>
                    <a:p>
                      <a:r>
                        <a:rPr lang="en-GB" sz="800" baseline="0" dirty="0" smtClean="0"/>
                        <a:t>Teacher  and student examples of Mind maps, Research pages, Presentation</a:t>
                      </a:r>
                    </a:p>
                    <a:p>
                      <a:r>
                        <a:rPr lang="en-GB" sz="800" baseline="0" dirty="0" smtClean="0"/>
                        <a:t>Artists Research Q and A for info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Analyse an Artists style sheet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Artists Recreations</a:t>
                      </a:r>
                    </a:p>
                    <a:p>
                      <a:r>
                        <a:rPr lang="en-GB" sz="800" baseline="0" dirty="0" smtClean="0"/>
                        <a:t>Print workshop, Paint Workshop</a:t>
                      </a:r>
                    </a:p>
                    <a:p>
                      <a:r>
                        <a:rPr lang="en-GB" sz="800" baseline="0" dirty="0" smtClean="0"/>
                        <a:t>Mixed Media Workshop and Experiments in a variety of Media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How –To –Make sheets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Evaluation Prompt Worksheet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Questions, Sentence Starters, Key word banks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Plan for Final Piece or Pieces</a:t>
                      </a:r>
                    </a:p>
                    <a:p>
                      <a:r>
                        <a:rPr lang="en-GB" sz="800" dirty="0" smtClean="0"/>
                        <a:t>3D Printing </a:t>
                      </a:r>
                      <a:r>
                        <a:rPr lang="en-GB" sz="800" baseline="0" dirty="0" smtClean="0"/>
                        <a:t> Pens or Wire</a:t>
                      </a:r>
                    </a:p>
                    <a:p>
                      <a:r>
                        <a:rPr lang="en-GB" sz="800" baseline="0" dirty="0" smtClean="0"/>
                        <a:t>All students will liaise with Teacher as students themed projects will be personal</a:t>
                      </a:r>
                    </a:p>
                    <a:p>
                      <a:endParaRPr lang="en-GB" sz="800" baseline="0" dirty="0" smtClean="0"/>
                    </a:p>
                    <a:p>
                      <a:r>
                        <a:rPr lang="en-GB" sz="800" baseline="0" dirty="0" smtClean="0"/>
                        <a:t>Student catch up sessions so Coursework </a:t>
                      </a:r>
                    </a:p>
                    <a:p>
                      <a:endParaRPr lang="en-GB" sz="800" baseline="0" dirty="0" smtClean="0"/>
                    </a:p>
                    <a:p>
                      <a:r>
                        <a:rPr lang="en-GB" sz="800" b="1" u="sng" baseline="0" dirty="0" smtClean="0">
                          <a:solidFill>
                            <a:srgbClr val="FF0000"/>
                          </a:solidFill>
                        </a:rPr>
                        <a:t>START EXTERNAL AQA EXAM PREPARATION AFTER CHRISTMAS HOLIDAYS -  JAN 2021</a:t>
                      </a:r>
                    </a:p>
                    <a:p>
                      <a:r>
                        <a:rPr lang="en-GB" sz="800" baseline="0" dirty="0" smtClean="0"/>
                        <a:t>PowerPoint of Externally set Task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Students can choose from 7 AQA External Questions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baseline="0" dirty="0" smtClean="0">
                          <a:solidFill>
                            <a:srgbClr val="FF0000"/>
                          </a:solidFill>
                        </a:rPr>
                        <a:t>(Teachers to resource themselves over </a:t>
                      </a:r>
                      <a:r>
                        <a:rPr lang="en-GB" sz="800" b="1" baseline="0" smtClean="0">
                          <a:solidFill>
                            <a:srgbClr val="FF0000"/>
                          </a:solidFill>
                        </a:rPr>
                        <a:t>holidays)</a:t>
                      </a:r>
                      <a:endParaRPr lang="en-GB" sz="800" b="1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Power</a:t>
                      </a:r>
                      <a:r>
                        <a:rPr lang="en-GB" sz="800" baseline="0" dirty="0" smtClean="0"/>
                        <a:t> point presentation showing a choice of 7 GCSE AQA </a:t>
                      </a:r>
                      <a:r>
                        <a:rPr lang="en-GB" sz="800" baseline="0" dirty="0" smtClean="0"/>
                        <a:t>questions </a:t>
                      </a:r>
                    </a:p>
                    <a:p>
                      <a:r>
                        <a:rPr lang="en-GB" sz="800" baseline="0" dirty="0" smtClean="0"/>
                        <a:t>Introduction </a:t>
                      </a:r>
                      <a:r>
                        <a:rPr lang="en-GB" sz="800" baseline="0" dirty="0" smtClean="0"/>
                        <a:t>of AQA Format of AO and Marking Scheme</a:t>
                      </a:r>
                    </a:p>
                    <a:p>
                      <a:r>
                        <a:rPr lang="en-GB" sz="800" baseline="0" dirty="0" smtClean="0"/>
                        <a:t>Good examples of Previous Student Sketchbooks.</a:t>
                      </a:r>
                    </a:p>
                    <a:p>
                      <a:r>
                        <a:rPr lang="en-GB" sz="800" baseline="0" dirty="0" smtClean="0"/>
                        <a:t>Teacher  and student examples of Mind maps, Research pages, Presentation </a:t>
                      </a:r>
                    </a:p>
                    <a:p>
                      <a:r>
                        <a:rPr lang="en-GB" sz="800" baseline="0" dirty="0" smtClean="0"/>
                        <a:t>Artists Research Q and A for info</a:t>
                      </a:r>
                    </a:p>
                    <a:p>
                      <a:r>
                        <a:rPr lang="en-GB" sz="800" baseline="0" dirty="0" smtClean="0"/>
                        <a:t>Artist Analyse artwork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Analyse an Artists style sheet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Artists Recreations</a:t>
                      </a:r>
                    </a:p>
                    <a:p>
                      <a:r>
                        <a:rPr lang="en-GB" sz="800" baseline="0" dirty="0" smtClean="0"/>
                        <a:t>Print workshop, Paint Workshop</a:t>
                      </a:r>
                    </a:p>
                    <a:p>
                      <a:r>
                        <a:rPr lang="en-GB" sz="800" baseline="0" dirty="0" smtClean="0"/>
                        <a:t>Collage Workshop, Cardboard construction workshop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How –To –Make sheets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Evaluation Prompt Worksheet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Questions, Sentence Starters, Key word bank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Analyse an Artists style sheet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Artists Recreations</a:t>
                      </a:r>
                    </a:p>
                    <a:p>
                      <a:r>
                        <a:rPr lang="en-GB" sz="800" baseline="0" dirty="0" smtClean="0"/>
                        <a:t>Print workshop</a:t>
                      </a:r>
                    </a:p>
                    <a:p>
                      <a:r>
                        <a:rPr lang="en-GB" sz="800" baseline="0" dirty="0" smtClean="0"/>
                        <a:t>Paint Workshop</a:t>
                      </a:r>
                    </a:p>
                    <a:p>
                      <a:r>
                        <a:rPr lang="en-GB" sz="800" baseline="0" dirty="0" smtClean="0"/>
                        <a:t>Collage Workshop</a:t>
                      </a:r>
                    </a:p>
                    <a:p>
                      <a:r>
                        <a:rPr lang="en-GB" sz="800" baseline="0" dirty="0" smtClean="0"/>
                        <a:t>Cardboard construction workshop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How –To –Make sheets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Evaluation Prompt Worksheet -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aseline="0" dirty="0" smtClean="0"/>
                        <a:t>Questions, Sentence Starters, Key word banks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Plan for Final Piece or Pieces</a:t>
                      </a:r>
                    </a:p>
                    <a:p>
                      <a:r>
                        <a:rPr lang="en-GB" sz="800" dirty="0" smtClean="0"/>
                        <a:t>3D Printing </a:t>
                      </a:r>
                      <a:r>
                        <a:rPr lang="en-GB" sz="800" baseline="0" dirty="0" smtClean="0"/>
                        <a:t> Pens or Wire</a:t>
                      </a:r>
                    </a:p>
                    <a:p>
                      <a:r>
                        <a:rPr lang="en-GB" sz="800" baseline="0" dirty="0" smtClean="0"/>
                        <a:t>All students will liaise with Teacher as students themed EXAM  projects will be personal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aseline="0" dirty="0" smtClean="0"/>
                        <a:t>Subject Revision Classes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740576"/>
                  </a:ext>
                </a:extLst>
              </a:tr>
              <a:tr h="1769459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Key Knowledge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AO’s and how themed projects work</a:t>
                      </a:r>
                    </a:p>
                    <a:p>
                      <a:r>
                        <a:rPr lang="en-GB" sz="800" dirty="0" smtClean="0"/>
                        <a:t>Researching  Chosen Theme using Internet, books and Magazines</a:t>
                      </a:r>
                    </a:p>
                    <a:p>
                      <a:r>
                        <a:rPr lang="en-GB" sz="800" u="none" dirty="0" smtClean="0"/>
                        <a:t>Creative presentation of all work</a:t>
                      </a:r>
                    </a:p>
                    <a:p>
                      <a:r>
                        <a:rPr lang="en-GB" sz="800" dirty="0" smtClean="0"/>
                        <a:t>Creative Presentation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Inspiration Board on chosen Theme</a:t>
                      </a:r>
                    </a:p>
                    <a:p>
                      <a:r>
                        <a:rPr lang="en-GB" sz="800" dirty="0" smtClean="0"/>
                        <a:t>Artists Research minimum 3</a:t>
                      </a:r>
                    </a:p>
                    <a:p>
                      <a:r>
                        <a:rPr lang="en-GB" sz="800" dirty="0" smtClean="0"/>
                        <a:t>Analysing Artists work</a:t>
                      </a:r>
                    </a:p>
                    <a:p>
                      <a:r>
                        <a:rPr lang="en-GB" sz="800" dirty="0" smtClean="0"/>
                        <a:t>Observation Drawing </a:t>
                      </a:r>
                      <a:r>
                        <a:rPr lang="en-GB" sz="800" baseline="0" dirty="0" smtClean="0"/>
                        <a:t> - </a:t>
                      </a:r>
                      <a:r>
                        <a:rPr lang="en-GB" sz="800" dirty="0" smtClean="0"/>
                        <a:t>Tracing, Carbon paper, Freehand</a:t>
                      </a:r>
                      <a:r>
                        <a:rPr lang="en-GB" sz="800" baseline="0" dirty="0" smtClean="0"/>
                        <a:t> - </a:t>
                      </a:r>
                      <a:r>
                        <a:rPr lang="en-GB" sz="800" dirty="0" smtClean="0"/>
                        <a:t>Line   tonal and stencil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Taking own Photos about theme photo objects from different angles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Computer Manipulation of Students Photos and using Drawing tablets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AO’s and how themed projects work</a:t>
                      </a:r>
                    </a:p>
                    <a:p>
                      <a:r>
                        <a:rPr lang="en-GB" sz="800" dirty="0" smtClean="0"/>
                        <a:t>Researching  Chosen Theme using Internet, books and Magazines</a:t>
                      </a:r>
                    </a:p>
                    <a:p>
                      <a:r>
                        <a:rPr lang="en-GB" sz="800" u="none" dirty="0" smtClean="0"/>
                        <a:t>Creative presentation of all work</a:t>
                      </a:r>
                    </a:p>
                    <a:p>
                      <a:r>
                        <a:rPr lang="en-GB" sz="800" dirty="0" smtClean="0"/>
                        <a:t>Creative Presentation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Inspiration Board on chosen Theme</a:t>
                      </a:r>
                    </a:p>
                    <a:p>
                      <a:r>
                        <a:rPr lang="en-GB" sz="800" dirty="0" smtClean="0"/>
                        <a:t>Artists Research minimum 3  - max 5</a:t>
                      </a:r>
                    </a:p>
                    <a:p>
                      <a:r>
                        <a:rPr lang="en-GB" sz="800" dirty="0" smtClean="0"/>
                        <a:t>Analysing Artists work</a:t>
                      </a:r>
                    </a:p>
                    <a:p>
                      <a:r>
                        <a:rPr lang="en-GB" sz="800" dirty="0" smtClean="0"/>
                        <a:t>Observation Drawing </a:t>
                      </a:r>
                      <a:r>
                        <a:rPr lang="en-GB" sz="800" baseline="0" dirty="0" smtClean="0"/>
                        <a:t> - </a:t>
                      </a:r>
                      <a:r>
                        <a:rPr lang="en-GB" sz="800" dirty="0" smtClean="0"/>
                        <a:t>Tracing, Carbon paper, Freehand</a:t>
                      </a:r>
                      <a:r>
                        <a:rPr lang="en-GB" sz="800" baseline="0" dirty="0" smtClean="0"/>
                        <a:t> - </a:t>
                      </a:r>
                      <a:r>
                        <a:rPr lang="en-GB" sz="800" dirty="0" smtClean="0"/>
                        <a:t>Line   tonal and stencil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Taking own Photos about theme photo objects from different angles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Computer Manipulation of Students Photos and using Drawing tablets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Artists</a:t>
                      </a:r>
                      <a:r>
                        <a:rPr lang="en-GB" sz="800" baseline="0" dirty="0" smtClean="0"/>
                        <a:t> recreations x 3 minimum</a:t>
                      </a:r>
                    </a:p>
                    <a:p>
                      <a:r>
                        <a:rPr lang="en-GB" sz="800" baseline="0" dirty="0" smtClean="0"/>
                        <a:t>Artists Research</a:t>
                      </a:r>
                    </a:p>
                    <a:p>
                      <a:r>
                        <a:rPr lang="en-GB" sz="800" dirty="0" smtClean="0"/>
                        <a:t>Printing outcomes analyse +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present</a:t>
                      </a:r>
                    </a:p>
                    <a:p>
                      <a:r>
                        <a:rPr lang="en-GB" sz="800" dirty="0" smtClean="0"/>
                        <a:t>Paint outcomes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analyse</a:t>
                      </a:r>
                      <a:r>
                        <a:rPr lang="en-GB" sz="800" baseline="0" dirty="0" smtClean="0"/>
                        <a:t> + </a:t>
                      </a:r>
                      <a:r>
                        <a:rPr lang="en-GB" sz="800" dirty="0" smtClean="0"/>
                        <a:t>Present</a:t>
                      </a:r>
                      <a:endParaRPr lang="en-GB" sz="800" baseline="0" dirty="0" smtClean="0"/>
                    </a:p>
                    <a:p>
                      <a:r>
                        <a:rPr lang="en-GB" sz="800" baseline="0" dirty="0" smtClean="0"/>
                        <a:t>Collage outcomes analyse + present</a:t>
                      </a:r>
                    </a:p>
                    <a:p>
                      <a:r>
                        <a:rPr lang="en-GB" sz="800" baseline="0" dirty="0" smtClean="0"/>
                        <a:t>3D construction analyse + present</a:t>
                      </a:r>
                    </a:p>
                    <a:p>
                      <a:r>
                        <a:rPr lang="en-GB" sz="800" baseline="0" dirty="0" smtClean="0"/>
                        <a:t>Experiments from Workshops</a:t>
                      </a:r>
                    </a:p>
                    <a:p>
                      <a:r>
                        <a:rPr lang="en-GB" sz="800" baseline="0" dirty="0" smtClean="0"/>
                        <a:t>Evaluation of work</a:t>
                      </a:r>
                    </a:p>
                    <a:p>
                      <a:r>
                        <a:rPr lang="en-GB" sz="800" baseline="0" dirty="0" smtClean="0"/>
                        <a:t>Refining work</a:t>
                      </a:r>
                    </a:p>
                    <a:p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0" u="sng" dirty="0" smtClean="0"/>
                        <a:t>Printing Workshop</a:t>
                      </a:r>
                    </a:p>
                    <a:p>
                      <a:r>
                        <a:rPr lang="en-GB" sz="800" b="0" dirty="0" smtClean="0"/>
                        <a:t>Lino</a:t>
                      </a:r>
                      <a:r>
                        <a:rPr lang="en-GB" sz="800" b="0" baseline="0" dirty="0" smtClean="0"/>
                        <a:t> prints 1 and 2 colours</a:t>
                      </a:r>
                    </a:p>
                    <a:p>
                      <a:r>
                        <a:rPr lang="en-GB" sz="800" b="0" baseline="0" dirty="0" smtClean="0"/>
                        <a:t>Poly print blocks - Mono printing</a:t>
                      </a:r>
                    </a:p>
                    <a:p>
                      <a:r>
                        <a:rPr lang="en-GB" sz="800" b="0" baseline="0" dirty="0" smtClean="0"/>
                        <a:t>Making Print blocks and Stamps</a:t>
                      </a:r>
                    </a:p>
                    <a:p>
                      <a:r>
                        <a:rPr lang="en-GB" sz="800" b="0" baseline="0" dirty="0" smtClean="0"/>
                        <a:t>Stencil Printing</a:t>
                      </a:r>
                    </a:p>
                    <a:p>
                      <a:r>
                        <a:rPr lang="en-GB" sz="800" b="0" baseline="0" dirty="0" smtClean="0"/>
                        <a:t>Screen printing and using Masks</a:t>
                      </a:r>
                    </a:p>
                    <a:p>
                      <a:r>
                        <a:rPr lang="en-GB" sz="800" b="0" u="sng" baseline="0" dirty="0" smtClean="0"/>
                        <a:t>Paint Workshop</a:t>
                      </a:r>
                    </a:p>
                    <a:p>
                      <a:r>
                        <a:rPr lang="en-GB" sz="800" b="0" baseline="0" dirty="0" smtClean="0"/>
                        <a:t>Watercolours- wet on wet</a:t>
                      </a:r>
                    </a:p>
                    <a:p>
                      <a:r>
                        <a:rPr lang="en-GB" sz="800" b="0" baseline="0" dirty="0" smtClean="0"/>
                        <a:t>Acrylic – colour mixing</a:t>
                      </a:r>
                    </a:p>
                    <a:p>
                      <a:r>
                        <a:rPr lang="en-GB" sz="800" b="0" baseline="0" dirty="0" smtClean="0"/>
                        <a:t>Impasto Techniques</a:t>
                      </a:r>
                    </a:p>
                    <a:p>
                      <a:r>
                        <a:rPr lang="en-GB" sz="800" b="0" u="sng" baseline="0" dirty="0" smtClean="0"/>
                        <a:t>Collage and Mixed media Workshop</a:t>
                      </a:r>
                    </a:p>
                    <a:p>
                      <a:r>
                        <a:rPr lang="en-GB" sz="800" b="0" u="none" baseline="0" dirty="0" smtClean="0"/>
                        <a:t>Torn tonal collage, Layering materials</a:t>
                      </a:r>
                    </a:p>
                    <a:p>
                      <a:r>
                        <a:rPr lang="en-GB" sz="800" b="0" u="sng" baseline="0" dirty="0" smtClean="0"/>
                        <a:t>3D construction Workshop</a:t>
                      </a:r>
                    </a:p>
                    <a:p>
                      <a:r>
                        <a:rPr lang="en-GB" sz="800" baseline="0" dirty="0" smtClean="0"/>
                        <a:t>Student  and Teacher to photograph or photocopy stages of project</a:t>
                      </a:r>
                    </a:p>
                    <a:p>
                      <a:r>
                        <a:rPr lang="en-GB" sz="800" baseline="0" dirty="0" smtClean="0"/>
                        <a:t>Presentation of  photos with Annotation and Evaluation </a:t>
                      </a:r>
                      <a:endParaRPr lang="en-GB" sz="800" b="0" u="sng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Planning  of Final Piece</a:t>
                      </a:r>
                      <a:r>
                        <a:rPr lang="en-GB" sz="800" baseline="0" dirty="0" smtClean="0"/>
                        <a:t> or Pieces</a:t>
                      </a:r>
                      <a:endParaRPr lang="en-GB" sz="800" dirty="0" smtClean="0"/>
                    </a:p>
                    <a:p>
                      <a:r>
                        <a:rPr lang="en-GB" sz="800" dirty="0" smtClean="0"/>
                        <a:t>Organising stages and steps</a:t>
                      </a:r>
                    </a:p>
                    <a:p>
                      <a:r>
                        <a:rPr lang="en-GB" sz="800" dirty="0" smtClean="0"/>
                        <a:t>Student and Teacher to organise</a:t>
                      </a:r>
                      <a:r>
                        <a:rPr lang="en-GB" sz="800" baseline="0" dirty="0" smtClean="0"/>
                        <a:t> materials and time plan for making and completion of project or Final Piece in 10 Hour Exam</a:t>
                      </a:r>
                    </a:p>
                    <a:p>
                      <a:endParaRPr lang="en-GB" sz="800" baseline="0" dirty="0" smtClean="0"/>
                    </a:p>
                    <a:p>
                      <a:r>
                        <a:rPr lang="en-GB" sz="800" b="1" u="sng" baseline="0" dirty="0" smtClean="0">
                          <a:solidFill>
                            <a:srgbClr val="FF0000"/>
                          </a:solidFill>
                        </a:rPr>
                        <a:t>ART + DESIGN or PHOTOGRAPHY EXAM – 10 Hour Exam </a:t>
                      </a:r>
                      <a:r>
                        <a:rPr lang="en-GB" sz="800" b="1" u="sng" baseline="0" dirty="0" err="1" smtClean="0">
                          <a:solidFill>
                            <a:srgbClr val="FF0000"/>
                          </a:solidFill>
                        </a:rPr>
                        <a:t>nd</a:t>
                      </a:r>
                      <a:r>
                        <a:rPr lang="en-GB" sz="800" b="1" u="sng" baseline="0" dirty="0" smtClean="0">
                          <a:solidFill>
                            <a:srgbClr val="FF0000"/>
                          </a:solidFill>
                        </a:rPr>
                        <a:t> of April</a:t>
                      </a:r>
                      <a:r>
                        <a:rPr lang="en-GB" sz="800" baseline="0" dirty="0" smtClean="0"/>
                        <a:t/>
                      </a:r>
                      <a:br>
                        <a:rPr lang="en-GB" sz="800" baseline="0" dirty="0" smtClean="0"/>
                      </a:br>
                      <a:r>
                        <a:rPr lang="en-GB" sz="800" baseline="0" dirty="0" smtClean="0"/>
                        <a:t>Time Tabled over 2 days but Teachers can divide the time to best suit their Students</a:t>
                      </a:r>
                    </a:p>
                    <a:p>
                      <a:r>
                        <a:rPr lang="en-GB" sz="800" baseline="0" dirty="0" smtClean="0"/>
                        <a:t>Art Teachers to provide Technical Support in the EXAM</a:t>
                      </a:r>
                    </a:p>
                    <a:p>
                      <a:endParaRPr lang="en-GB" sz="800" baseline="0" dirty="0" smtClean="0"/>
                    </a:p>
                    <a:p>
                      <a:r>
                        <a:rPr lang="en-GB" sz="800" b="1" baseline="0" dirty="0" smtClean="0">
                          <a:solidFill>
                            <a:srgbClr val="FF0000"/>
                          </a:solidFill>
                        </a:rPr>
                        <a:t>Moderation of all Student Art Work Collectively by Art Staff before May Half term – Marking using AO’s – Exam Officer to receive Awards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SUMMER EXAM TIMETABLE</a:t>
                      </a:r>
                      <a:br>
                        <a:rPr lang="en-GB" sz="800" dirty="0" smtClean="0"/>
                      </a:br>
                      <a:r>
                        <a:rPr lang="en-GB" sz="800" dirty="0" smtClean="0"/>
                        <a:t>Timetable for all subjects</a:t>
                      </a:r>
                    </a:p>
                    <a:p>
                      <a:endParaRPr lang="en-GB" sz="800" dirty="0" smtClean="0"/>
                    </a:p>
                    <a:p>
                      <a:r>
                        <a:rPr lang="en-GB" sz="800" dirty="0" smtClean="0"/>
                        <a:t>Year</a:t>
                      </a:r>
                      <a:r>
                        <a:rPr lang="en-GB" sz="800" baseline="0" dirty="0" smtClean="0"/>
                        <a:t> 11’s Revision Time Table</a:t>
                      </a:r>
                    </a:p>
                    <a:p>
                      <a:endParaRPr lang="en-GB" sz="800" baseline="0" dirty="0" smtClean="0"/>
                    </a:p>
                    <a:p>
                      <a:r>
                        <a:rPr lang="en-GB" sz="800" baseline="0" dirty="0" smtClean="0"/>
                        <a:t>Year 11’s Exam Leave</a:t>
                      </a:r>
                      <a:endParaRPr lang="en-GB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487906"/>
                  </a:ext>
                </a:extLst>
              </a:tr>
              <a:tr h="949812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Key Skills and</a:t>
                      </a:r>
                      <a:r>
                        <a:rPr lang="en-GB" sz="800" baseline="0" dirty="0" smtClean="0">
                          <a:solidFill>
                            <a:schemeClr val="bg1"/>
                          </a:solidFill>
                        </a:rPr>
                        <a:t> Outcomes</a:t>
                      </a:r>
                      <a:endParaRPr lang="en-GB" sz="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Researching Theme</a:t>
                      </a:r>
                    </a:p>
                    <a:p>
                      <a:r>
                        <a:rPr lang="en-GB" sz="800" baseline="0" dirty="0" smtClean="0"/>
                        <a:t>Creative Presentation of work</a:t>
                      </a:r>
                    </a:p>
                    <a:p>
                      <a:r>
                        <a:rPr lang="en-GB" sz="800" dirty="0" smtClean="0"/>
                        <a:t>Observation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Drawing diff.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styles</a:t>
                      </a:r>
                    </a:p>
                    <a:p>
                      <a:r>
                        <a:rPr lang="en-GB" sz="800" dirty="0" smtClean="0"/>
                        <a:t>Photography</a:t>
                      </a:r>
                      <a:r>
                        <a:rPr lang="en-GB" sz="800" baseline="0" dirty="0" smtClean="0"/>
                        <a:t> skills</a:t>
                      </a:r>
                    </a:p>
                    <a:p>
                      <a:r>
                        <a:rPr lang="en-GB" sz="800" baseline="0" dirty="0" smtClean="0"/>
                        <a:t>IT drawing tablets and photo Shop</a:t>
                      </a:r>
                    </a:p>
                    <a:p>
                      <a:r>
                        <a:rPr lang="en-GB" sz="800" baseline="0" dirty="0" smtClean="0"/>
                        <a:t>Researching Artists linked to theme</a:t>
                      </a:r>
                    </a:p>
                    <a:p>
                      <a:r>
                        <a:rPr lang="en-GB" sz="800" baseline="0" dirty="0" smtClean="0"/>
                        <a:t>Written annotation opinion +  present</a:t>
                      </a:r>
                    </a:p>
                    <a:p>
                      <a:r>
                        <a:rPr lang="en-GB" sz="800" baseline="0" dirty="0" smtClean="0"/>
                        <a:t>Experiments in different media</a:t>
                      </a:r>
                    </a:p>
                    <a:p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Printing outcomes analyse +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present</a:t>
                      </a:r>
                    </a:p>
                    <a:p>
                      <a:r>
                        <a:rPr lang="en-GB" sz="800" dirty="0" smtClean="0"/>
                        <a:t>Paint outcomes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analyse</a:t>
                      </a:r>
                      <a:r>
                        <a:rPr lang="en-GB" sz="800" baseline="0" dirty="0" smtClean="0"/>
                        <a:t> + </a:t>
                      </a:r>
                      <a:r>
                        <a:rPr lang="en-GB" sz="800" dirty="0" smtClean="0"/>
                        <a:t>Present</a:t>
                      </a:r>
                      <a:endParaRPr lang="en-GB" sz="800" baseline="0" dirty="0" smtClean="0"/>
                    </a:p>
                    <a:p>
                      <a:r>
                        <a:rPr lang="en-GB" sz="800" baseline="0" dirty="0" smtClean="0"/>
                        <a:t>Collage outcomes analyse + present</a:t>
                      </a:r>
                    </a:p>
                    <a:p>
                      <a:r>
                        <a:rPr lang="en-GB" sz="800" baseline="0" dirty="0" smtClean="0"/>
                        <a:t>3D construction analyse + present</a:t>
                      </a:r>
                    </a:p>
                    <a:p>
                      <a:r>
                        <a:rPr lang="en-GB" sz="800" baseline="0" dirty="0" smtClean="0"/>
                        <a:t>Experiments from Workshops</a:t>
                      </a:r>
                    </a:p>
                    <a:p>
                      <a:r>
                        <a:rPr lang="en-GB" sz="800" baseline="0" dirty="0" smtClean="0"/>
                        <a:t>Evaluation of work</a:t>
                      </a:r>
                    </a:p>
                    <a:p>
                      <a:r>
                        <a:rPr lang="en-GB" sz="800" baseline="0" dirty="0" smtClean="0"/>
                        <a:t>Refining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Researching Theme</a:t>
                      </a:r>
                    </a:p>
                    <a:p>
                      <a:r>
                        <a:rPr lang="en-GB" sz="800" baseline="0" dirty="0" smtClean="0"/>
                        <a:t>Creative Presentation of work</a:t>
                      </a:r>
                    </a:p>
                    <a:p>
                      <a:r>
                        <a:rPr lang="en-GB" sz="800" dirty="0" smtClean="0"/>
                        <a:t>Observation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Drawing diff.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styles</a:t>
                      </a:r>
                    </a:p>
                    <a:p>
                      <a:r>
                        <a:rPr lang="en-GB" sz="800" dirty="0" smtClean="0"/>
                        <a:t>Photographing</a:t>
                      </a:r>
                      <a:r>
                        <a:rPr lang="en-GB" sz="800" baseline="0" dirty="0" smtClean="0"/>
                        <a:t> </a:t>
                      </a:r>
                    </a:p>
                    <a:p>
                      <a:r>
                        <a:rPr lang="en-GB" sz="800" baseline="0" dirty="0" smtClean="0"/>
                        <a:t>IT drawing tablets and photo Shop</a:t>
                      </a:r>
                    </a:p>
                    <a:p>
                      <a:r>
                        <a:rPr lang="en-GB" sz="800" baseline="0" dirty="0" smtClean="0"/>
                        <a:t>Researching Artists linked to theme</a:t>
                      </a:r>
                    </a:p>
                    <a:p>
                      <a:r>
                        <a:rPr lang="en-GB" sz="800" baseline="0" dirty="0" smtClean="0"/>
                        <a:t>Written annotation opinion + 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Printing outcomes analyse +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present</a:t>
                      </a:r>
                    </a:p>
                    <a:p>
                      <a:r>
                        <a:rPr lang="en-GB" sz="800" dirty="0" smtClean="0"/>
                        <a:t>Paint outcomes</a:t>
                      </a:r>
                      <a:r>
                        <a:rPr lang="en-GB" sz="800" baseline="0" dirty="0" smtClean="0"/>
                        <a:t> </a:t>
                      </a:r>
                      <a:r>
                        <a:rPr lang="en-GB" sz="800" dirty="0" smtClean="0"/>
                        <a:t>analyse</a:t>
                      </a:r>
                      <a:r>
                        <a:rPr lang="en-GB" sz="800" baseline="0" dirty="0" smtClean="0"/>
                        <a:t> + </a:t>
                      </a:r>
                      <a:r>
                        <a:rPr lang="en-GB" sz="800" dirty="0" smtClean="0"/>
                        <a:t>Present</a:t>
                      </a:r>
                      <a:endParaRPr lang="en-GB" sz="800" baseline="0" dirty="0" smtClean="0"/>
                    </a:p>
                    <a:p>
                      <a:r>
                        <a:rPr lang="en-GB" sz="800" baseline="0" dirty="0" smtClean="0"/>
                        <a:t>Collage outcomes analyse + present</a:t>
                      </a:r>
                    </a:p>
                    <a:p>
                      <a:r>
                        <a:rPr lang="en-GB" sz="800" baseline="0" dirty="0" smtClean="0"/>
                        <a:t>3D construction analyse + present</a:t>
                      </a:r>
                    </a:p>
                    <a:p>
                      <a:r>
                        <a:rPr lang="en-GB" sz="800" baseline="0" dirty="0" smtClean="0"/>
                        <a:t>Experiments from Workshops</a:t>
                      </a:r>
                    </a:p>
                    <a:p>
                      <a:r>
                        <a:rPr lang="en-GB" sz="800" baseline="0" dirty="0" smtClean="0"/>
                        <a:t>Evaluation of work</a:t>
                      </a:r>
                    </a:p>
                    <a:p>
                      <a:r>
                        <a:rPr lang="en-GB" sz="800" baseline="0" dirty="0" smtClean="0"/>
                        <a:t>Refining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Planning</a:t>
                      </a:r>
                    </a:p>
                    <a:p>
                      <a:r>
                        <a:rPr lang="en-GB" sz="800" baseline="0" dirty="0" smtClean="0"/>
                        <a:t>Problem Solving</a:t>
                      </a:r>
                    </a:p>
                    <a:p>
                      <a:r>
                        <a:rPr lang="en-GB" sz="800" baseline="0" dirty="0" smtClean="0"/>
                        <a:t>Student to realise their Strengths and use these in their Final pieces</a:t>
                      </a:r>
                    </a:p>
                    <a:p>
                      <a:r>
                        <a:rPr lang="en-GB" sz="800" baseline="0" dirty="0" smtClean="0"/>
                        <a:t>Presenting work</a:t>
                      </a:r>
                    </a:p>
                    <a:p>
                      <a:r>
                        <a:rPr lang="en-GB" sz="800" baseline="0" dirty="0" smtClean="0"/>
                        <a:t>Refining skills</a:t>
                      </a:r>
                    </a:p>
                    <a:p>
                      <a:r>
                        <a:rPr lang="en-GB" sz="800" baseline="0" dirty="0" smtClean="0"/>
                        <a:t>Final evaluation of 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aseline="0" dirty="0" smtClean="0"/>
                        <a:t>CORE SUBJECT REVISION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60282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0169" y="0"/>
            <a:ext cx="9079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Curriculum  Map – Year 11 – Personal Project meeting all </a:t>
            </a:r>
            <a:r>
              <a:rPr lang="en-GB" sz="1400" dirty="0" smtClean="0"/>
              <a:t>4 AQA </a:t>
            </a:r>
            <a:r>
              <a:rPr lang="en-GB" sz="1400" dirty="0" smtClean="0"/>
              <a:t>Assessment </a:t>
            </a:r>
            <a:r>
              <a:rPr lang="en-GB" sz="1400" dirty="0" smtClean="0"/>
              <a:t>Objectives and 7 AQA Externally Set Questions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62631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20764"/>
              </p:ext>
            </p:extLst>
          </p:nvPr>
        </p:nvGraphicFramePr>
        <p:xfrm>
          <a:off x="160169" y="307777"/>
          <a:ext cx="11866883" cy="2846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614">
                  <a:extLst>
                    <a:ext uri="{9D8B030D-6E8A-4147-A177-3AD203B41FA5}">
                      <a16:colId xmlns:a16="http://schemas.microsoft.com/office/drawing/2014/main" val="3349782388"/>
                    </a:ext>
                  </a:extLst>
                </a:gridCol>
                <a:gridCol w="1868556">
                  <a:extLst>
                    <a:ext uri="{9D8B030D-6E8A-4147-A177-3AD203B41FA5}">
                      <a16:colId xmlns:a16="http://schemas.microsoft.com/office/drawing/2014/main" val="460085461"/>
                    </a:ext>
                  </a:extLst>
                </a:gridCol>
                <a:gridCol w="1739348">
                  <a:extLst>
                    <a:ext uri="{9D8B030D-6E8A-4147-A177-3AD203B41FA5}">
                      <a16:colId xmlns:a16="http://schemas.microsoft.com/office/drawing/2014/main" val="393374166"/>
                    </a:ext>
                  </a:extLst>
                </a:gridCol>
                <a:gridCol w="2078421">
                  <a:extLst>
                    <a:ext uri="{9D8B030D-6E8A-4147-A177-3AD203B41FA5}">
                      <a16:colId xmlns:a16="http://schemas.microsoft.com/office/drawing/2014/main" val="1604249196"/>
                    </a:ext>
                  </a:extLst>
                </a:gridCol>
                <a:gridCol w="1868557">
                  <a:extLst>
                    <a:ext uri="{9D8B030D-6E8A-4147-A177-3AD203B41FA5}">
                      <a16:colId xmlns:a16="http://schemas.microsoft.com/office/drawing/2014/main" val="1458849376"/>
                    </a:ext>
                  </a:extLst>
                </a:gridCol>
                <a:gridCol w="2156791">
                  <a:extLst>
                    <a:ext uri="{9D8B030D-6E8A-4147-A177-3AD203B41FA5}">
                      <a16:colId xmlns:a16="http://schemas.microsoft.com/office/drawing/2014/main" val="1827913974"/>
                    </a:ext>
                  </a:extLst>
                </a:gridCol>
                <a:gridCol w="973596">
                  <a:extLst>
                    <a:ext uri="{9D8B030D-6E8A-4147-A177-3AD203B41FA5}">
                      <a16:colId xmlns:a16="http://schemas.microsoft.com/office/drawing/2014/main" val="2084734702"/>
                    </a:ext>
                  </a:extLst>
                </a:gridCol>
              </a:tblGrid>
              <a:tr h="200837">
                <a:tc>
                  <a:txBody>
                    <a:bodyPr/>
                    <a:lstStyle/>
                    <a:p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Autumn 1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Autumn 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1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Spring 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Summer 1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Summer 2</a:t>
                      </a:r>
                      <a:endParaRPr lang="en-GB" sz="8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837930"/>
                  </a:ext>
                </a:extLst>
              </a:tr>
              <a:tr h="315602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Link to AQA Exam Board Assessment Objectives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AO1- Observe and Record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AO2</a:t>
                      </a:r>
                      <a:r>
                        <a:rPr lang="en-GB" sz="800" baseline="0" dirty="0" smtClean="0"/>
                        <a:t> – Analyse and evaluate</a:t>
                      </a:r>
                    </a:p>
                    <a:p>
                      <a:r>
                        <a:rPr lang="en-GB" sz="800" dirty="0" smtClean="0"/>
                        <a:t>AO3 – Explore and Experiment</a:t>
                      </a:r>
                    </a:p>
                    <a:p>
                      <a:r>
                        <a:rPr lang="en-GB" sz="800" baseline="0" dirty="0" smtClean="0"/>
                        <a:t>A04 – Respond and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AO1- Observe and Record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AO2</a:t>
                      </a:r>
                      <a:r>
                        <a:rPr lang="en-GB" sz="800" baseline="0" dirty="0" smtClean="0"/>
                        <a:t> – Analyse and evaluate</a:t>
                      </a:r>
                    </a:p>
                    <a:p>
                      <a:r>
                        <a:rPr lang="en-GB" sz="800" dirty="0" smtClean="0"/>
                        <a:t>AO3 – Explore and Experiment</a:t>
                      </a:r>
                    </a:p>
                    <a:p>
                      <a:r>
                        <a:rPr lang="en-GB" sz="800" baseline="0" dirty="0" smtClean="0"/>
                        <a:t>A04 – Respond and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AO1- Observe and Record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AO2</a:t>
                      </a:r>
                      <a:r>
                        <a:rPr lang="en-GB" sz="800" baseline="0" dirty="0" smtClean="0"/>
                        <a:t> – Analyse and evaluate</a:t>
                      </a:r>
                    </a:p>
                    <a:p>
                      <a:r>
                        <a:rPr lang="en-GB" sz="800" dirty="0" smtClean="0"/>
                        <a:t>AO3 – Explore and Experiment</a:t>
                      </a:r>
                    </a:p>
                    <a:p>
                      <a:r>
                        <a:rPr lang="en-GB" sz="800" baseline="0" dirty="0" smtClean="0"/>
                        <a:t>A04 – Respond and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AO1- Observe and Record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AO2</a:t>
                      </a:r>
                      <a:r>
                        <a:rPr lang="en-GB" sz="800" baseline="0" dirty="0" smtClean="0"/>
                        <a:t> – Analyse and evaluate</a:t>
                      </a:r>
                    </a:p>
                    <a:p>
                      <a:r>
                        <a:rPr lang="en-GB" sz="800" dirty="0" smtClean="0"/>
                        <a:t>AO3 – Explore and Experiment</a:t>
                      </a:r>
                    </a:p>
                    <a:p>
                      <a:r>
                        <a:rPr lang="en-GB" sz="800" baseline="0" dirty="0" smtClean="0"/>
                        <a:t>A04 – Respond and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AO1- Observe and Record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AO2</a:t>
                      </a:r>
                      <a:r>
                        <a:rPr lang="en-GB" sz="800" baseline="0" dirty="0" smtClean="0"/>
                        <a:t> – Analyse and evaluate</a:t>
                      </a:r>
                    </a:p>
                    <a:p>
                      <a:r>
                        <a:rPr lang="en-GB" sz="800" dirty="0" smtClean="0"/>
                        <a:t>AO3 – Explore and Experiment</a:t>
                      </a:r>
                    </a:p>
                    <a:p>
                      <a:r>
                        <a:rPr lang="en-GB" sz="800" baseline="0" dirty="0" smtClean="0"/>
                        <a:t>A04 – Respond and present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85434"/>
                  </a:ext>
                </a:extLst>
              </a:tr>
              <a:tr h="1353341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Learning Experiences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Explore and respond – experiment with materials and their</a:t>
                      </a:r>
                      <a:r>
                        <a:rPr lang="en-GB" sz="800" baseline="0" dirty="0" smtClean="0"/>
                        <a:t>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Research, Review, refine and reflect to verbalise, annotate and present findings.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Try something more than once,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Artistic starting point to Final</a:t>
                      </a:r>
                      <a:r>
                        <a:rPr lang="en-GB" sz="800" baseline="0" dirty="0" smtClean="0"/>
                        <a:t> Piece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Explore and respond – experiment with materials and their</a:t>
                      </a:r>
                      <a:r>
                        <a:rPr lang="en-GB" sz="800" baseline="0" dirty="0" smtClean="0"/>
                        <a:t>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Research, Review, refine and reflect to verbalise, annotate and present findings.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Try something more than once,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Artistic starting point to Final</a:t>
                      </a:r>
                      <a:r>
                        <a:rPr lang="en-GB" sz="800" baseline="0" dirty="0" smtClean="0"/>
                        <a:t> Piece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Explore and respond – experiment with materials and their</a:t>
                      </a:r>
                      <a:r>
                        <a:rPr lang="en-GB" sz="800" baseline="0" dirty="0" smtClean="0"/>
                        <a:t>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Research, Review, refine and reflect to verbalise, annotate and present findings.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Try something more than once,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Artistic starting point to Final</a:t>
                      </a:r>
                      <a:r>
                        <a:rPr lang="en-GB" sz="800" baseline="0" dirty="0" smtClean="0"/>
                        <a:t> Piece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Explore and respond – experiment with materials and their</a:t>
                      </a:r>
                      <a:r>
                        <a:rPr lang="en-GB" sz="800" baseline="0" dirty="0" smtClean="0"/>
                        <a:t>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Research, Review, refine and reflect to verbalise, annotate and present findings.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Try something more than once,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Artistic starting point to Final</a:t>
                      </a:r>
                      <a:r>
                        <a:rPr lang="en-GB" sz="800" baseline="0" dirty="0" smtClean="0"/>
                        <a:t> Piece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Explore and respond – experiment with materials and their</a:t>
                      </a:r>
                      <a:r>
                        <a:rPr lang="en-GB" sz="800" baseline="0" dirty="0" smtClean="0"/>
                        <a:t> properties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Research, Review, refine and reflect to verbalise, annotate and present findings.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Try something more than once,</a:t>
                      </a:r>
                      <a:r>
                        <a:rPr lang="en-GB" sz="800" baseline="0" dirty="0" smtClean="0"/>
                        <a:t> </a:t>
                      </a:r>
                      <a:endParaRPr lang="en-GB" sz="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Artistic starting point to Final</a:t>
                      </a:r>
                      <a:r>
                        <a:rPr lang="en-GB" sz="800" baseline="0" dirty="0" smtClean="0"/>
                        <a:t> Piece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740576"/>
                  </a:ext>
                </a:extLst>
              </a:tr>
              <a:tr h="468506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bg1"/>
                          </a:solidFill>
                        </a:rPr>
                        <a:t>School Specific Assessment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Drawing test</a:t>
                      </a:r>
                    </a:p>
                    <a:p>
                      <a:r>
                        <a:rPr lang="en-GB" sz="800" dirty="0" smtClean="0"/>
                        <a:t>Evidence of Marking sketchbook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Evidence of Marking sketchbook</a:t>
                      </a:r>
                      <a:r>
                        <a:rPr lang="en-GB" sz="800" baseline="0" dirty="0" smtClean="0"/>
                        <a:t> and </a:t>
                      </a:r>
                      <a:r>
                        <a:rPr lang="en-GB" sz="800" dirty="0" smtClean="0"/>
                        <a:t>Sustained</a:t>
                      </a:r>
                      <a:r>
                        <a:rPr lang="en-GB" sz="800" baseline="0" dirty="0" smtClean="0"/>
                        <a:t> Pieces of Work</a:t>
                      </a:r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 smtClean="0"/>
                        <a:t>Evidence of Marking sketchbook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 smtClean="0">
                          <a:solidFill>
                            <a:srgbClr val="FF0000"/>
                          </a:solidFill>
                        </a:rPr>
                        <a:t>After school</a:t>
                      </a:r>
                      <a:r>
                        <a:rPr lang="en-GB" sz="800" b="1" baseline="0" dirty="0" smtClean="0">
                          <a:solidFill>
                            <a:srgbClr val="FF0000"/>
                          </a:solidFill>
                        </a:rPr>
                        <a:t> or GCSE Catch-Up Club offered by individual teachers were possible for their Students</a:t>
                      </a:r>
                      <a:endParaRPr lang="en-GB" sz="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GB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Evidence of Marking sketchbook</a:t>
                      </a:r>
                      <a:endParaRPr lang="en-GB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Evidence of Marking all course and Exam work using AQA AO and Marking 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24879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0169" y="0"/>
            <a:ext cx="6393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Curriculum  Map – Year 11 – Personal Project meeting all AQA Assessment Objectives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8795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FB65E352FF4C4084D201822517B98B" ma:contentTypeVersion="2" ma:contentTypeDescription="Create a new document." ma:contentTypeScope="" ma:versionID="e5b18f52795df8395c6d32914a31a401">
  <xsd:schema xmlns:xsd="http://www.w3.org/2001/XMLSchema" xmlns:xs="http://www.w3.org/2001/XMLSchema" xmlns:p="http://schemas.microsoft.com/office/2006/metadata/properties" xmlns:ns2="29710d06-ea80-450c-8eb6-43e7492fc2ce" targetNamespace="http://schemas.microsoft.com/office/2006/metadata/properties" ma:root="true" ma:fieldsID="1e072f6bbf6232e9810ac189d81fb182" ns2:_="">
    <xsd:import namespace="29710d06-ea80-450c-8eb6-43e7492fc2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710d06-ea80-450c-8eb6-43e7492fc2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1E708A-1F02-4ED1-B679-BC5FC9C74D0C}"/>
</file>

<file path=customXml/itemProps2.xml><?xml version="1.0" encoding="utf-8"?>
<ds:datastoreItem xmlns:ds="http://schemas.openxmlformats.org/officeDocument/2006/customXml" ds:itemID="{B21C2FE0-98EF-4721-A500-20EBCBF20152}"/>
</file>

<file path=customXml/itemProps3.xml><?xml version="1.0" encoding="utf-8"?>
<ds:datastoreItem xmlns:ds="http://schemas.openxmlformats.org/officeDocument/2006/customXml" ds:itemID="{56B3719A-F1D2-4AA6-971C-FFB31EE1655C}"/>
</file>

<file path=docProps/app.xml><?xml version="1.0" encoding="utf-8"?>
<Properties xmlns="http://schemas.openxmlformats.org/officeDocument/2006/extended-properties" xmlns:vt="http://schemas.openxmlformats.org/officeDocument/2006/docPropsVTypes">
  <TotalTime>3780</TotalTime>
  <Words>1169</Words>
  <Application>Microsoft Office PowerPoint</Application>
  <PresentationFormat>Widescreen</PresentationFormat>
  <Paragraphs>215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Maplesden Noakes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Wood</dc:creator>
  <cp:lastModifiedBy>Beth Wood</cp:lastModifiedBy>
  <cp:revision>128</cp:revision>
  <cp:lastPrinted>2020-06-25T12:47:13Z</cp:lastPrinted>
  <dcterms:created xsi:type="dcterms:W3CDTF">2020-05-20T09:38:58Z</dcterms:created>
  <dcterms:modified xsi:type="dcterms:W3CDTF">2020-06-26T08:12:01Z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0x010100CCFB65E352FF4C4084D201822517B98B</vt:lpwstr>
  </property>
</Properties>
</file>